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9" r:id="rId3"/>
    <p:sldId id="256" r:id="rId4"/>
    <p:sldId id="257" r:id="rId5"/>
    <p:sldId id="258" r:id="rId6"/>
    <p:sldId id="260" r:id="rId7"/>
    <p:sldId id="263" r:id="rId8"/>
    <p:sldId id="264" r:id="rId9"/>
    <p:sldId id="262" r:id="rId10"/>
    <p:sldId id="261" r:id="rId11"/>
    <p:sldId id="266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F077A-D866-412E-B97F-E539228C3190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FB0DD-D738-4CC3-ABDA-FC0E093AC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40000" contrast="20000"/>
          </a:blip>
          <a:srcRect/>
          <a:stretch>
            <a:fillRect/>
          </a:stretch>
        </p:blipFill>
        <p:spPr bwMode="auto">
          <a:xfrm>
            <a:off x="1219200" y="852488"/>
            <a:ext cx="6705600" cy="5153025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The Gospel Preached Graphi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63228" y="5110163"/>
            <a:ext cx="2880772" cy="174783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1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419600" y="1828800"/>
            <a:ext cx="3657600" cy="29718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38600" y="1724561"/>
            <a:ext cx="434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n w="19050">
                  <a:solidFill>
                    <a:srgbClr val="0070C0"/>
                  </a:solidFill>
                </a:ln>
                <a:gradFill flip="none" rotWithShape="1">
                  <a:gsLst>
                    <a:gs pos="23000">
                      <a:srgbClr val="002060"/>
                    </a:gs>
                    <a:gs pos="50000">
                      <a:srgbClr val="0070C0"/>
                    </a:gs>
                    <a:gs pos="85000">
                      <a:schemeClr val="bg1"/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prstClr val="black"/>
                  </a:outerShdw>
                </a:effectLst>
                <a:latin typeface="Arial Black" pitchFamily="34" charset="0"/>
              </a:rPr>
              <a:t>GOD</a:t>
            </a:r>
            <a:endParaRPr lang="en-US" sz="8000" dirty="0">
              <a:ln w="19050">
                <a:solidFill>
                  <a:srgbClr val="0070C0"/>
                </a:solidFill>
              </a:ln>
              <a:gradFill flip="none" rotWithShape="1">
                <a:gsLst>
                  <a:gs pos="23000">
                    <a:srgbClr val="002060"/>
                  </a:gs>
                  <a:gs pos="50000">
                    <a:srgbClr val="0070C0"/>
                  </a:gs>
                  <a:gs pos="85000">
                    <a:schemeClr val="bg1"/>
                  </a:gs>
                </a:gsLst>
                <a:lin ang="16200000" scaled="1"/>
                <a:tileRect/>
              </a:gradFill>
              <a:effectLst>
                <a:outerShdw dist="38100" dir="2700000" algn="tl" rotWithShape="0">
                  <a:prstClr val="black"/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3200400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9050">
                  <a:solidFill>
                    <a:srgbClr val="0070C0"/>
                  </a:solidFill>
                </a:ln>
                <a:gradFill flip="none" rotWithShape="1">
                  <a:gsLst>
                    <a:gs pos="23000">
                      <a:srgbClr val="002060"/>
                    </a:gs>
                    <a:gs pos="50000">
                      <a:srgbClr val="0070C0"/>
                    </a:gs>
                    <a:gs pos="85000">
                      <a:schemeClr val="bg1"/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prstClr val="black"/>
                  </a:outerShdw>
                </a:effectLst>
                <a:latin typeface="Arial Black" pitchFamily="34" charset="0"/>
              </a:rPr>
              <a:t>A Portrait </a:t>
            </a:r>
          </a:p>
          <a:p>
            <a:pPr algn="ctr"/>
            <a:r>
              <a:rPr lang="en-US" sz="3200" dirty="0" smtClean="0">
                <a:ln w="19050">
                  <a:solidFill>
                    <a:srgbClr val="0070C0"/>
                  </a:solidFill>
                </a:ln>
                <a:gradFill flip="none" rotWithShape="1">
                  <a:gsLst>
                    <a:gs pos="23000">
                      <a:srgbClr val="002060"/>
                    </a:gs>
                    <a:gs pos="50000">
                      <a:srgbClr val="0070C0"/>
                    </a:gs>
                    <a:gs pos="85000">
                      <a:schemeClr val="bg1"/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prstClr val="black"/>
                  </a:outerShdw>
                </a:effectLst>
                <a:latin typeface="Arial Black" pitchFamily="34" charset="0"/>
              </a:rPr>
              <a:t>of Fatherhood</a:t>
            </a:r>
            <a:endParaRPr lang="en-US" sz="3200" dirty="0">
              <a:ln w="19050">
                <a:solidFill>
                  <a:srgbClr val="0070C0"/>
                </a:solidFill>
              </a:ln>
              <a:gradFill flip="none" rotWithShape="1">
                <a:gsLst>
                  <a:gs pos="23000">
                    <a:srgbClr val="002060"/>
                  </a:gs>
                  <a:gs pos="50000">
                    <a:srgbClr val="0070C0"/>
                  </a:gs>
                  <a:gs pos="85000">
                    <a:schemeClr val="bg1"/>
                  </a:gs>
                </a:gsLst>
                <a:lin ang="16200000" scaled="1"/>
                <a:tileRect/>
              </a:gradFill>
              <a:effectLst>
                <a:outerShdw dist="38100" dir="2700000" algn="tl" rotWithShape="0">
                  <a:prstClr val="black"/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4267200"/>
            <a:ext cx="3352800" cy="3048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0000">
                <a:srgbClr val="0070C0"/>
              </a:gs>
              <a:gs pos="82000">
                <a:schemeClr val="bg1"/>
              </a:gs>
            </a:gsLst>
            <a:lin ang="16200000" scaled="1"/>
            <a:tileRect/>
          </a:gradFill>
          <a:ln w="19050">
            <a:solidFill>
              <a:srgbClr val="0070C0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0" y="2895600"/>
            <a:ext cx="3352800" cy="3048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0000">
                <a:srgbClr val="0070C0"/>
              </a:gs>
              <a:gs pos="82000">
                <a:schemeClr val="bg1"/>
              </a:gs>
            </a:gsLst>
            <a:lin ang="16200000" scaled="1"/>
            <a:tileRect/>
          </a:gradFill>
          <a:ln w="19050">
            <a:solidFill>
              <a:srgbClr val="0070C0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1.1zoom.net/big0/913/Planets_Earth_Moon_Sun_4380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14400"/>
            <a:ext cx="9228666" cy="5191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0" y="228600"/>
            <a:ext cx="1143000" cy="64008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 Sunday Se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1990" y="4191000"/>
            <a:ext cx="2908610" cy="215753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63246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God Provides</a:t>
            </a:r>
            <a:endParaRPr lang="en-US" sz="6000" dirty="0">
              <a:ln>
                <a:solidFill>
                  <a:srgbClr val="0070C0"/>
                </a:solidFill>
              </a:ln>
              <a:gradFill flip="none" rotWithShape="1">
                <a:gsLst>
                  <a:gs pos="30000">
                    <a:srgbClr val="002060"/>
                  </a:gs>
                  <a:gs pos="50000">
                    <a:srgbClr val="0070C0"/>
                  </a:gs>
                  <a:gs pos="77000">
                    <a:schemeClr val="bg1"/>
                  </a:gs>
                </a:gsLst>
                <a:lin ang="16200000" scaled="1"/>
                <a:tileRect/>
              </a:gra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65537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Genesis 2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v. 18 Provided Helpmeet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046982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Genesis 3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v. 14 Provided Redemption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3124200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Genesis 6-10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God Provided Salvation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4256782"/>
            <a:ext cx="5334000" cy="230832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God Is The Portrait of a Provider!</a:t>
            </a:r>
            <a:endParaRPr lang="en-US" sz="48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7" grpId="0" build="allAtOnce"/>
      <p:bldP spid="8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5448299" y="2933700"/>
            <a:ext cx="685800" cy="67056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 Sunday Se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1" y="4611729"/>
            <a:ext cx="2514600" cy="18652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Philippians 4:19</a:t>
            </a:r>
            <a:endParaRPr lang="en-US" sz="6000" dirty="0">
              <a:ln>
                <a:solidFill>
                  <a:srgbClr val="0070C0"/>
                </a:solidFill>
              </a:ln>
              <a:gradFill flip="none" rotWithShape="1">
                <a:gsLst>
                  <a:gs pos="30000">
                    <a:srgbClr val="002060"/>
                  </a:gs>
                  <a:gs pos="50000">
                    <a:srgbClr val="0070C0"/>
                  </a:gs>
                  <a:gs pos="77000">
                    <a:schemeClr val="bg1"/>
                  </a:gs>
                </a:gsLst>
                <a:lin ang="16200000" scaled="1"/>
                <a:tileRect/>
              </a:gra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220212"/>
            <a:ext cx="86868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“…And my God will supply all your needs according to His riches in glory in Christ Jesus.”</a:t>
            </a:r>
            <a:endParaRPr lang="en-US" sz="48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0" y="228600"/>
            <a:ext cx="1143000" cy="64008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 Sunday Se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1990" y="4191000"/>
            <a:ext cx="2908610" cy="215753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God is Attentive</a:t>
            </a:r>
            <a:endParaRPr lang="en-US" sz="6000" dirty="0">
              <a:ln>
                <a:solidFill>
                  <a:srgbClr val="0070C0"/>
                </a:solidFill>
              </a:ln>
              <a:gradFill flip="none" rotWithShape="1">
                <a:gsLst>
                  <a:gs pos="30000">
                    <a:srgbClr val="002060"/>
                  </a:gs>
                  <a:gs pos="50000">
                    <a:srgbClr val="0070C0"/>
                  </a:gs>
                  <a:gs pos="77000">
                    <a:schemeClr val="bg1"/>
                  </a:gs>
                </a:gsLst>
                <a:lin ang="16200000" scaled="1"/>
                <a:tileRect/>
              </a:gra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65537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1 John 5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v. 14-15 Attentively Listening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046982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Isaiah 57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v. 15 Attentively Present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5448299" y="2933700"/>
            <a:ext cx="685800" cy="67056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 Sunday Se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1" y="4611729"/>
            <a:ext cx="2514600" cy="18652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89154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Jeremiah 23:23-24</a:t>
            </a:r>
            <a:endParaRPr lang="en-US" sz="6000" dirty="0">
              <a:ln>
                <a:solidFill>
                  <a:srgbClr val="0070C0"/>
                </a:solidFill>
              </a:ln>
              <a:gradFill flip="none" rotWithShape="1">
                <a:gsLst>
                  <a:gs pos="30000">
                    <a:srgbClr val="002060"/>
                  </a:gs>
                  <a:gs pos="50000">
                    <a:srgbClr val="0070C0"/>
                  </a:gs>
                  <a:gs pos="77000">
                    <a:schemeClr val="bg1"/>
                  </a:gs>
                </a:gsLst>
                <a:lin ang="16200000" scaled="1"/>
                <a:tileRect/>
              </a:gra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14400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“’Am I a God who is near,’ declares the LORD, ‘and not a God far off? Can a man hide himself in hiding places so I do not see him?’ declares the LORD. ‘Do I not fill the heavens and the earth?’ declares the LORD.”</a:t>
            </a:r>
            <a:endParaRPr lang="en-US" sz="35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0" y="228600"/>
            <a:ext cx="1143000" cy="64008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 Sunday Se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1990" y="4191000"/>
            <a:ext cx="2908610" cy="215753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God is Attentive</a:t>
            </a:r>
            <a:endParaRPr lang="en-US" sz="6000" dirty="0">
              <a:ln>
                <a:solidFill>
                  <a:srgbClr val="0070C0"/>
                </a:solidFill>
              </a:ln>
              <a:gradFill flip="none" rotWithShape="1">
                <a:gsLst>
                  <a:gs pos="30000">
                    <a:srgbClr val="002060"/>
                  </a:gs>
                  <a:gs pos="50000">
                    <a:srgbClr val="0070C0"/>
                  </a:gs>
                  <a:gs pos="77000">
                    <a:schemeClr val="bg1"/>
                  </a:gs>
                </a:gsLst>
                <a:lin ang="16200000" scaled="1"/>
                <a:tileRect/>
              </a:gra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65537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1 John 5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v. 14-15 Attentively Listening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046982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Isaiah 57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v. 15 Attentively Present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3962400"/>
            <a:ext cx="5334000" cy="230832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God Is The Portrait of Attentiveness!</a:t>
            </a:r>
            <a:endParaRPr lang="en-US" sz="48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0" y="228600"/>
            <a:ext cx="1143000" cy="64008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 Sunday Se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1990" y="4191000"/>
            <a:ext cx="2908610" cy="215753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63246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God Loves</a:t>
            </a:r>
            <a:endParaRPr lang="en-US" sz="6000" dirty="0">
              <a:ln>
                <a:solidFill>
                  <a:srgbClr val="0070C0"/>
                </a:solidFill>
              </a:ln>
              <a:gradFill flip="none" rotWithShape="1">
                <a:gsLst>
                  <a:gs pos="30000">
                    <a:srgbClr val="002060"/>
                  </a:gs>
                  <a:gs pos="50000">
                    <a:srgbClr val="0070C0"/>
                  </a:gs>
                  <a:gs pos="77000">
                    <a:schemeClr val="bg1"/>
                  </a:gs>
                </a:gsLst>
                <a:lin ang="16200000" scaled="1"/>
                <a:tileRect/>
              </a:gra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65537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Zephaniah 3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v. 16-17 Comforting Love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046982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John 3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 </a:t>
            </a: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16 Redeeming Love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3962400"/>
            <a:ext cx="5334000" cy="230832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God Is The Portrait of Love</a:t>
            </a:r>
            <a:endParaRPr lang="en-US" sz="48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9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5448299" y="2933700"/>
            <a:ext cx="685800" cy="67056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 Sunday Se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1" y="4611729"/>
            <a:ext cx="2514600" cy="18652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0" y="17526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Please Turn to</a:t>
            </a:r>
          </a:p>
          <a:p>
            <a:pPr algn="ctr"/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Matthew 27:24-54</a:t>
            </a:r>
            <a:endParaRPr lang="en-US" sz="6000" dirty="0">
              <a:ln>
                <a:solidFill>
                  <a:srgbClr val="0070C0"/>
                </a:solidFill>
              </a:ln>
              <a:gradFill flip="none" rotWithShape="1">
                <a:gsLst>
                  <a:gs pos="30000">
                    <a:srgbClr val="002060"/>
                  </a:gs>
                  <a:gs pos="50000">
                    <a:srgbClr val="0070C0"/>
                  </a:gs>
                  <a:gs pos="77000">
                    <a:schemeClr val="bg1"/>
                  </a:gs>
                </a:gsLst>
                <a:lin ang="16200000" scaled="1"/>
                <a:tileRect/>
              </a:gra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5448299" y="2933700"/>
            <a:ext cx="685800" cy="67056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 Sunday Se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1" y="4611729"/>
            <a:ext cx="2514600" cy="18652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89154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 smtClean="0">
                <a:ln>
                  <a:solidFill>
                    <a:srgbClr val="0070C0"/>
                  </a:solidFill>
                </a:ln>
                <a:gradFill flip="none" rotWithShape="1">
                  <a:gsLst>
                    <a:gs pos="30000">
                      <a:srgbClr val="002060"/>
                    </a:gs>
                    <a:gs pos="50000">
                      <a:srgbClr val="0070C0"/>
                    </a:gs>
                    <a:gs pos="77000">
                      <a:schemeClr val="bg1"/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Arial Black" pitchFamily="34" charset="0"/>
              </a:rPr>
              <a:t>The Gospel Plan of Redemption</a:t>
            </a:r>
            <a:endParaRPr lang="en-US" sz="6000" dirty="0">
              <a:ln>
                <a:solidFill>
                  <a:srgbClr val="0070C0"/>
                </a:solidFill>
              </a:ln>
              <a:gradFill flip="none" rotWithShape="1">
                <a:gsLst>
                  <a:gs pos="30000">
                    <a:srgbClr val="002060"/>
                  </a:gs>
                  <a:gs pos="50000">
                    <a:srgbClr val="0070C0"/>
                  </a:gs>
                  <a:gs pos="77000">
                    <a:schemeClr val="bg1"/>
                  </a:gs>
                </a:gsLst>
                <a:lin ang="16200000" scaled="1"/>
                <a:tileRect/>
              </a:gradFill>
              <a:effectLst>
                <a:glow rad="63500">
                  <a:schemeClr val="bg1"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752600"/>
            <a:ext cx="8686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Hear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Believe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Confess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Repent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latin typeface="Arial Black" pitchFamily="34" charset="0"/>
              </a:rPr>
              <a:t>Be Baptized for the Remission of Sins</a:t>
            </a:r>
            <a:endParaRPr lang="en-US" sz="32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381" y="4800600"/>
            <a:ext cx="5615833" cy="101566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74000">
                      <a:srgbClr val="0070C0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Live Faithful!</a:t>
            </a:r>
            <a:endParaRPr lang="en-US" sz="600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74000">
                    <a:srgbClr val="0070C0"/>
                  </a:gs>
                </a:gsLst>
                <a:lin ang="5400000" scaled="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208</Words>
  <Application>Microsoft Office PowerPoint</Application>
  <PresentationFormat>On-screen Show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Southwest Generation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4</cp:revision>
  <dcterms:created xsi:type="dcterms:W3CDTF">2017-09-01T15:43:03Z</dcterms:created>
  <dcterms:modified xsi:type="dcterms:W3CDTF">2018-10-13T02:15:07Z</dcterms:modified>
</cp:coreProperties>
</file>